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a:cs typeface="宋体"/>
      </a:defRPr>
    </a:lvl1pPr>
    <a:lvl2pPr marL="457200" algn="l" rtl="0" fontAlgn="base">
      <a:spcBef>
        <a:spcPct val="0"/>
      </a:spcBef>
      <a:spcAft>
        <a:spcPct val="0"/>
      </a:spcAft>
      <a:defRPr kern="1200">
        <a:solidFill>
          <a:schemeClr val="tx1"/>
        </a:solidFill>
        <a:latin typeface="Arial" charset="0"/>
        <a:ea typeface="宋体"/>
        <a:cs typeface="宋体"/>
      </a:defRPr>
    </a:lvl2pPr>
    <a:lvl3pPr marL="914400" algn="l" rtl="0" fontAlgn="base">
      <a:spcBef>
        <a:spcPct val="0"/>
      </a:spcBef>
      <a:spcAft>
        <a:spcPct val="0"/>
      </a:spcAft>
      <a:defRPr kern="1200">
        <a:solidFill>
          <a:schemeClr val="tx1"/>
        </a:solidFill>
        <a:latin typeface="Arial" charset="0"/>
        <a:ea typeface="宋体"/>
        <a:cs typeface="宋体"/>
      </a:defRPr>
    </a:lvl3pPr>
    <a:lvl4pPr marL="1371600" algn="l" rtl="0" fontAlgn="base">
      <a:spcBef>
        <a:spcPct val="0"/>
      </a:spcBef>
      <a:spcAft>
        <a:spcPct val="0"/>
      </a:spcAft>
      <a:defRPr kern="1200">
        <a:solidFill>
          <a:schemeClr val="tx1"/>
        </a:solidFill>
        <a:latin typeface="Arial" charset="0"/>
        <a:ea typeface="宋体"/>
        <a:cs typeface="宋体"/>
      </a:defRPr>
    </a:lvl4pPr>
    <a:lvl5pPr marL="1828800" algn="l" rtl="0" fontAlgn="base">
      <a:spcBef>
        <a:spcPct val="0"/>
      </a:spcBef>
      <a:spcAft>
        <a:spcPct val="0"/>
      </a:spcAft>
      <a:defRPr kern="1200">
        <a:solidFill>
          <a:schemeClr val="tx1"/>
        </a:solidFill>
        <a:latin typeface="Arial" charset="0"/>
        <a:ea typeface="宋体"/>
        <a:cs typeface="宋体"/>
      </a:defRPr>
    </a:lvl5pPr>
    <a:lvl6pPr marL="2286000" algn="l" defTabSz="914400" rtl="0" eaLnBrk="1" latinLnBrk="0" hangingPunct="1">
      <a:defRPr kern="1200">
        <a:solidFill>
          <a:schemeClr val="tx1"/>
        </a:solidFill>
        <a:latin typeface="Arial" charset="0"/>
        <a:ea typeface="宋体"/>
        <a:cs typeface="宋体"/>
      </a:defRPr>
    </a:lvl6pPr>
    <a:lvl7pPr marL="2743200" algn="l" defTabSz="914400" rtl="0" eaLnBrk="1" latinLnBrk="0" hangingPunct="1">
      <a:defRPr kern="1200">
        <a:solidFill>
          <a:schemeClr val="tx1"/>
        </a:solidFill>
        <a:latin typeface="Arial" charset="0"/>
        <a:ea typeface="宋体"/>
        <a:cs typeface="宋体"/>
      </a:defRPr>
    </a:lvl7pPr>
    <a:lvl8pPr marL="3200400" algn="l" defTabSz="914400" rtl="0" eaLnBrk="1" latinLnBrk="0" hangingPunct="1">
      <a:defRPr kern="1200">
        <a:solidFill>
          <a:schemeClr val="tx1"/>
        </a:solidFill>
        <a:latin typeface="Arial" charset="0"/>
        <a:ea typeface="宋体"/>
        <a:cs typeface="宋体"/>
      </a:defRPr>
    </a:lvl8pPr>
    <a:lvl9pPr marL="3657600" algn="l" defTabSz="914400" rtl="0" eaLnBrk="1" latinLnBrk="0" hangingPunct="1">
      <a:defRPr kern="1200">
        <a:solidFill>
          <a:schemeClr val="tx1"/>
        </a:solidFill>
        <a:latin typeface="Arial" charset="0"/>
        <a:ea typeface="宋体"/>
        <a:cs typeface="宋体"/>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60" autoAdjust="0"/>
  </p:normalViewPr>
  <p:slideViewPr>
    <p:cSldViewPr>
      <p:cViewPr varScale="1">
        <p:scale>
          <a:sx n="68" d="100"/>
          <a:sy n="68" d="100"/>
        </p:scale>
        <p:origin x="-6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charset="-122"/>
                <a:cs typeface="+mn-cs"/>
              </a:defRPr>
            </a:lvl1pPr>
          </a:lstStyle>
          <a:p>
            <a:pPr>
              <a:defRPr/>
            </a:pPr>
            <a:fld id="{C2C5464B-F6FF-499E-B44D-C73E1CB5EEA6}" type="datetimeFigureOut">
              <a:rPr lang="zh-CN" altLang="en-US"/>
              <a:pPr>
                <a:defRPr/>
              </a:pPr>
              <a:t>2010-8-22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charset="-122"/>
                <a:cs typeface="+mn-cs"/>
              </a:defRPr>
            </a:lvl1pPr>
          </a:lstStyle>
          <a:p>
            <a:pPr>
              <a:defRPr/>
            </a:pPr>
            <a:fld id="{C01BD5E0-89B6-47BF-B960-5D1A31B82B9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宋体"/>
      </a:defRPr>
    </a:lvl1pPr>
    <a:lvl2pPr marL="457200" algn="l" rtl="0" eaLnBrk="0" fontAlgn="base" hangingPunct="0">
      <a:spcBef>
        <a:spcPct val="30000"/>
      </a:spcBef>
      <a:spcAft>
        <a:spcPct val="0"/>
      </a:spcAft>
      <a:defRPr sz="1200" kern="1200">
        <a:solidFill>
          <a:schemeClr val="tx1"/>
        </a:solidFill>
        <a:latin typeface="+mn-lt"/>
        <a:ea typeface="+mn-ea"/>
        <a:cs typeface="宋体"/>
      </a:defRPr>
    </a:lvl2pPr>
    <a:lvl3pPr marL="914400" algn="l" rtl="0" eaLnBrk="0" fontAlgn="base" hangingPunct="0">
      <a:spcBef>
        <a:spcPct val="30000"/>
      </a:spcBef>
      <a:spcAft>
        <a:spcPct val="0"/>
      </a:spcAft>
      <a:defRPr sz="1200" kern="1200">
        <a:solidFill>
          <a:schemeClr val="tx1"/>
        </a:solidFill>
        <a:latin typeface="+mn-lt"/>
        <a:ea typeface="+mn-ea"/>
        <a:cs typeface="宋体"/>
      </a:defRPr>
    </a:lvl3pPr>
    <a:lvl4pPr marL="1371600" algn="l" rtl="0" eaLnBrk="0" fontAlgn="base" hangingPunct="0">
      <a:spcBef>
        <a:spcPct val="30000"/>
      </a:spcBef>
      <a:spcAft>
        <a:spcPct val="0"/>
      </a:spcAft>
      <a:defRPr sz="1200" kern="1200">
        <a:solidFill>
          <a:schemeClr val="tx1"/>
        </a:solidFill>
        <a:latin typeface="+mn-lt"/>
        <a:ea typeface="+mn-ea"/>
        <a:cs typeface="宋体"/>
      </a:defRPr>
    </a:lvl4pPr>
    <a:lvl5pPr marL="1828800" algn="l" rtl="0" eaLnBrk="0" fontAlgn="base" hangingPunct="0">
      <a:spcBef>
        <a:spcPct val="30000"/>
      </a:spcBef>
      <a:spcAft>
        <a:spcPct val="0"/>
      </a:spcAft>
      <a:defRPr sz="1200" kern="1200">
        <a:solidFill>
          <a:schemeClr val="tx1"/>
        </a:solidFill>
        <a:latin typeface="+mn-lt"/>
        <a:ea typeface="+mn-ea"/>
        <a:cs typeface="宋体"/>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TextEdit="1"/>
          </p:cNvSpPr>
          <p:nvPr>
            <p:ph type="sldImg"/>
          </p:nvPr>
        </p:nvSpPr>
        <p:spPr bwMode="auto">
          <a:noFill/>
          <a:ln>
            <a:solidFill>
              <a:srgbClr val="000000"/>
            </a:solidFill>
            <a:miter lim="800000"/>
            <a:headEnd/>
            <a:tailEnd/>
          </a:ln>
        </p:spPr>
      </p:sp>
      <p:sp>
        <p:nvSpPr>
          <p:cNvPr id="614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TextEdit="1"/>
          </p:cNvSpPr>
          <p:nvPr>
            <p:ph type="sldImg"/>
          </p:nvPr>
        </p:nvSpPr>
        <p:spPr bwMode="auto">
          <a:noFill/>
          <a:ln>
            <a:solidFill>
              <a:srgbClr val="000000"/>
            </a:solidFill>
            <a:miter lim="800000"/>
            <a:headEnd/>
            <a:tailEnd/>
          </a:ln>
        </p:spPr>
      </p:sp>
      <p:sp>
        <p:nvSpPr>
          <p:cNvPr id="819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bwMode="auto">
          <a:noFill/>
          <a:ln>
            <a:solidFill>
              <a:srgbClr val="000000"/>
            </a:solidFill>
            <a:miter lim="800000"/>
            <a:headEnd/>
            <a:tailEnd/>
          </a:ln>
        </p:spPr>
      </p:sp>
      <p:sp>
        <p:nvSpPr>
          <p:cNvPr id="102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headEnd/>
            <a:tailEnd/>
          </a:ln>
        </p:spPr>
      </p:sp>
      <p:sp>
        <p:nvSpPr>
          <p:cNvPr id="1229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TextEdit="1"/>
          </p:cNvSpPr>
          <p:nvPr>
            <p:ph type="sldImg"/>
          </p:nvPr>
        </p:nvSpPr>
        <p:spPr bwMode="auto">
          <a:noFill/>
          <a:ln>
            <a:solidFill>
              <a:srgbClr val="000000"/>
            </a:solidFill>
            <a:miter lim="800000"/>
            <a:headEnd/>
            <a:tailEnd/>
          </a:ln>
        </p:spPr>
      </p:sp>
      <p:sp>
        <p:nvSpPr>
          <p:cNvPr id="143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
        <p:nvSpPr>
          <p:cNvPr id="1843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1538542-ED03-4F35-8D64-2E23E0AC7B8E}" type="slidenum">
              <a:rPr lang="en-US" sz="1200"/>
              <a:pPr algn="r"/>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bwMode="auto">
          <a:noFill/>
          <a:ln>
            <a:solidFill>
              <a:srgbClr val="000000"/>
            </a:solidFill>
            <a:miter lim="800000"/>
            <a:headEnd/>
            <a:tailEnd/>
          </a:ln>
        </p:spPr>
      </p:sp>
      <p:sp>
        <p:nvSpPr>
          <p:cNvPr id="225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fld id="{637154C8-02E9-44FA-94E5-D3765F89E038}" type="datetime1">
              <a:rPr lang="en-US"/>
              <a:pPr/>
              <a:t>8/22/2010</a:t>
            </a:fld>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7D3D904-3462-47A3-8FC7-61D2CA0F463A}"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lum bright="22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309563"/>
            <a:ext cx="8540750" cy="815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268413"/>
            <a:ext cx="8540750" cy="226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 name="Rectangle 4"/>
          <p:cNvSpPr>
            <a:spLocks noGrp="1" noChangeArrowheads="1"/>
          </p:cNvSpPr>
          <p:nvPr>
            <p:ph type="dt" sz="half" idx="2"/>
          </p:nvPr>
        </p:nvSpPr>
        <p:spPr bwMode="auto">
          <a:xfrm>
            <a:off x="301625" y="6121400"/>
            <a:ext cx="2289175"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331096A2-D9D3-4E8A-B19D-9269027BA6BD}" type="datetime1">
              <a:rPr lang="en-US"/>
              <a:pPr/>
              <a:t>8/22/2010</a:t>
            </a:fld>
            <a:endParaRPr lang="en-US" altLang="zh-CN"/>
          </a:p>
        </p:txBody>
      </p:sp>
      <p:sp>
        <p:nvSpPr>
          <p:cNvPr id="8" name="Rectangle 5"/>
          <p:cNvSpPr>
            <a:spLocks noGrp="1" noChangeArrowheads="1"/>
          </p:cNvSpPr>
          <p:nvPr>
            <p:ph type="ftr" sz="quarter" idx="3"/>
          </p:nvPr>
        </p:nvSpPr>
        <p:spPr bwMode="auto">
          <a:xfrm>
            <a:off x="3124200" y="6121400"/>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9" name="Rectangle 6"/>
          <p:cNvSpPr>
            <a:spLocks noGrp="1" noChangeArrowheads="1"/>
          </p:cNvSpPr>
          <p:nvPr>
            <p:ph type="sldNum" sz="quarter" idx="4"/>
          </p:nvPr>
        </p:nvSpPr>
        <p:spPr bwMode="auto">
          <a:xfrm>
            <a:off x="6553200" y="6121400"/>
            <a:ext cx="2289175"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ea typeface="宋体" pitchFamily="2" charset="-122"/>
                <a:cs typeface="+mn-cs"/>
              </a:defRPr>
            </a:lvl1pPr>
          </a:lstStyle>
          <a:p>
            <a:pPr>
              <a:defRPr/>
            </a:pPr>
            <a:fld id="{C6A07844-7D01-4183-B34A-3000CE45F50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51" r:id="rId1"/>
  </p:sldLayoutIdLst>
  <p:hf hdr="0" ftr="0" dt="0"/>
  <p:txStyles>
    <p:titleStyle>
      <a:lvl1pPr algn="ctr" rtl="0" eaLnBrk="0" fontAlgn="base" hangingPunct="0">
        <a:spcBef>
          <a:spcPct val="0"/>
        </a:spcBef>
        <a:spcAft>
          <a:spcPct val="0"/>
        </a:spcAft>
        <a:defRPr sz="3600" b="1">
          <a:solidFill>
            <a:schemeClr val="tx1"/>
          </a:solidFill>
          <a:latin typeface="Arial" charset="0"/>
          <a:ea typeface="宋体"/>
          <a:cs typeface="+mj-cs"/>
        </a:defRPr>
      </a:lvl1pPr>
      <a:lvl2pPr algn="ctr" rtl="0" eaLnBrk="0" fontAlgn="base" hangingPunct="0">
        <a:spcBef>
          <a:spcPct val="0"/>
        </a:spcBef>
        <a:spcAft>
          <a:spcPct val="0"/>
        </a:spcAft>
        <a:defRPr sz="3600" b="1">
          <a:solidFill>
            <a:schemeClr val="tx1"/>
          </a:solidFill>
          <a:latin typeface="Arial" charset="0"/>
          <a:ea typeface="宋体" pitchFamily="2" charset="-122"/>
          <a:cs typeface="宋体"/>
        </a:defRPr>
      </a:lvl2pPr>
      <a:lvl3pPr algn="ctr" rtl="0" eaLnBrk="0" fontAlgn="base" hangingPunct="0">
        <a:spcBef>
          <a:spcPct val="0"/>
        </a:spcBef>
        <a:spcAft>
          <a:spcPct val="0"/>
        </a:spcAft>
        <a:defRPr sz="3600" b="1">
          <a:solidFill>
            <a:schemeClr val="tx1"/>
          </a:solidFill>
          <a:latin typeface="Arial" charset="0"/>
          <a:ea typeface="宋体" pitchFamily="2" charset="-122"/>
          <a:cs typeface="宋体"/>
        </a:defRPr>
      </a:lvl3pPr>
      <a:lvl4pPr algn="ctr" rtl="0" eaLnBrk="0" fontAlgn="base" hangingPunct="0">
        <a:spcBef>
          <a:spcPct val="0"/>
        </a:spcBef>
        <a:spcAft>
          <a:spcPct val="0"/>
        </a:spcAft>
        <a:defRPr sz="3600" b="1">
          <a:solidFill>
            <a:schemeClr val="tx1"/>
          </a:solidFill>
          <a:latin typeface="Arial" charset="0"/>
          <a:ea typeface="宋体" pitchFamily="2" charset="-122"/>
          <a:cs typeface="宋体"/>
        </a:defRPr>
      </a:lvl4pPr>
      <a:lvl5pPr algn="ctr" rtl="0" eaLnBrk="0" fontAlgn="base" hangingPunct="0">
        <a:spcBef>
          <a:spcPct val="0"/>
        </a:spcBef>
        <a:spcAft>
          <a:spcPct val="0"/>
        </a:spcAft>
        <a:defRPr sz="3600" b="1">
          <a:solidFill>
            <a:schemeClr val="tx1"/>
          </a:solidFill>
          <a:latin typeface="Arial" charset="0"/>
          <a:ea typeface="宋体" pitchFamily="2" charset="-122"/>
          <a:cs typeface="宋体"/>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Arial" charset="0"/>
          <a:ea typeface="宋体"/>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Arial" charset="0"/>
          <a:ea typeface="宋体"/>
          <a:cs typeface="+mn-cs"/>
        </a:defRPr>
      </a:lvl2pPr>
      <a:lvl3pPr marL="1143000" indent="-228600" algn="l" rtl="0" eaLnBrk="0" fontAlgn="base" hangingPunct="0">
        <a:spcBef>
          <a:spcPct val="20000"/>
        </a:spcBef>
        <a:spcAft>
          <a:spcPct val="0"/>
        </a:spcAft>
        <a:buClr>
          <a:schemeClr val="folHlink"/>
        </a:buClr>
        <a:buFont typeface="Wingdings" pitchFamily="2" charset="2"/>
        <a:buChar char="§"/>
        <a:defRPr sz="2400">
          <a:solidFill>
            <a:schemeClr val="tx1"/>
          </a:solidFill>
          <a:latin typeface="Arial" charset="0"/>
          <a:ea typeface="宋体"/>
          <a:cs typeface="+mn-cs"/>
        </a:defRPr>
      </a:lvl3pPr>
      <a:lvl4pPr marL="1600200" indent="-228600" algn="l" rtl="0" eaLnBrk="0" fontAlgn="base" hangingPunct="0">
        <a:spcBef>
          <a:spcPct val="20000"/>
        </a:spcBef>
        <a:spcAft>
          <a:spcPct val="0"/>
        </a:spcAft>
        <a:buClr>
          <a:schemeClr val="hlink"/>
        </a:buClr>
        <a:buSzPct val="115000"/>
        <a:buChar char="•"/>
        <a:defRPr sz="2000">
          <a:solidFill>
            <a:schemeClr val="tx1"/>
          </a:solidFill>
          <a:latin typeface="Arial" charset="0"/>
          <a:ea typeface="宋体"/>
          <a:cs typeface="+mn-cs"/>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latin typeface="Arial" charset="0"/>
          <a:ea typeface="宋体"/>
          <a:cs typeface="+mn-cs"/>
        </a:defRPr>
      </a:lvl5pPr>
      <a:lvl6pPr marL="25146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aynezeuch@aol.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4121" name="Group 25"/>
          <p:cNvGraphicFramePr>
            <a:graphicFrameLocks noGrp="1"/>
          </p:cNvGraphicFramePr>
          <p:nvPr/>
        </p:nvGraphicFramePr>
        <p:xfrm>
          <a:off x="179388" y="290513"/>
          <a:ext cx="6624637" cy="1676400"/>
        </p:xfrm>
        <a:graphic>
          <a:graphicData uri="http://schemas.openxmlformats.org/drawingml/2006/table">
            <a:tbl>
              <a:tblPr/>
              <a:tblGrid>
                <a:gridCol w="1878012"/>
                <a:gridCol w="4746625"/>
              </a:tblGrid>
              <a:tr h="18097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a:cs typeface="MS PGothic"/>
                        </a:rPr>
                        <a:t>DOCUMENT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GSC15-GTSC8-02</a:t>
                      </a:r>
                      <a:endParaRPr kumimoji="0" lang="en-US" altLang="ja-JP" sz="1600" b="0" i="0" u="none" strike="noStrike" cap="none" normalizeH="0" baseline="0" dirty="0" smtClean="0">
                        <a:ln>
                          <a:noFill/>
                        </a:ln>
                        <a:solidFill>
                          <a:schemeClr val="tx1"/>
                        </a:solidFill>
                        <a:effectLst/>
                        <a:latin typeface="Arial" charset="0"/>
                        <a:ea typeface="MS PGothic"/>
                        <a:cs typeface="MS PGothic"/>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a:cs typeface="MS PGothic"/>
                        </a:rPr>
                        <a:t>FOR: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dirty="0" smtClean="0">
                          <a:ln>
                            <a:noFill/>
                          </a:ln>
                          <a:solidFill>
                            <a:schemeClr val="tx1"/>
                          </a:solidFill>
                          <a:effectLst/>
                          <a:latin typeface="Arial" charset="0"/>
                          <a:ea typeface="MS PGothic"/>
                          <a:cs typeface="MS PGothic"/>
                        </a:rPr>
                        <a:t>Presentation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a:cs typeface="MS PGothic"/>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ATIS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60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a:cs typeface="MS PGothic"/>
                        </a:rPr>
                        <a:t>AGENDA 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GTSC8; 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a:cs typeface="MS PGothic"/>
                        </a:rPr>
                        <a:t>CONTACT(S):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Wayne Zeuch (</a:t>
                      </a:r>
                      <a:r>
                        <a:rPr kumimoji="0" lang="en-US" altLang="ja-JP" sz="1600" b="0" i="0" u="none" strike="noStrike" cap="none" normalizeH="0" baseline="0" smtClean="0">
                          <a:ln>
                            <a:noFill/>
                          </a:ln>
                          <a:solidFill>
                            <a:schemeClr val="tx1"/>
                          </a:solidFill>
                          <a:effectLst/>
                          <a:latin typeface="Arial" charset="0"/>
                          <a:ea typeface="MS PGothic"/>
                          <a:cs typeface="MS PGothic"/>
                          <a:hlinkClick r:id="rId3"/>
                        </a:rPr>
                        <a:t>waynezeuch@aol.com</a:t>
                      </a:r>
                      <a:r>
                        <a:rPr kumimoji="0" lang="en-US" altLang="ja-JP" sz="1600" b="0" i="0" u="none" strike="noStrike" cap="none" normalizeH="0" baseline="0" smtClean="0">
                          <a:ln>
                            <a:noFill/>
                          </a:ln>
                          <a:solidFill>
                            <a:schemeClr val="tx1"/>
                          </a:solidFill>
                          <a:effectLst/>
                          <a:latin typeface="Arial" charset="0"/>
                          <a:ea typeface="MS PGothic"/>
                          <a:cs typeface="MS PGothic"/>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118" name="Text Box 9"/>
          <p:cNvSpPr txBox="1">
            <a:spLocks noChangeArrowheads="1"/>
          </p:cNvSpPr>
          <p:nvPr/>
        </p:nvSpPr>
        <p:spPr bwMode="auto">
          <a:xfrm>
            <a:off x="979488" y="2508250"/>
            <a:ext cx="7416800" cy="1066800"/>
          </a:xfrm>
          <a:prstGeom prst="rect">
            <a:avLst/>
          </a:prstGeom>
          <a:noFill/>
          <a:ln w="9525">
            <a:noFill/>
            <a:miter lim="800000"/>
            <a:headEnd/>
            <a:tailEnd/>
          </a:ln>
        </p:spPr>
        <p:txBody>
          <a:bodyPr>
            <a:spAutoFit/>
          </a:bodyPr>
          <a:lstStyle/>
          <a:p>
            <a:pPr algn="ctr">
              <a:spcBef>
                <a:spcPct val="50000"/>
              </a:spcBef>
            </a:pPr>
            <a:r>
              <a:rPr lang="en-US" altLang="en-US" sz="3200" b="1" dirty="0"/>
              <a:t>ATIS:  Advancing the Next Generation Network</a:t>
            </a:r>
            <a:endParaRPr lang="zh-CN" altLang="en-US" sz="3200" b="1" dirty="0"/>
          </a:p>
        </p:txBody>
      </p:sp>
      <p:sp>
        <p:nvSpPr>
          <p:cNvPr id="4119" name="Rectangle 11"/>
          <p:cNvSpPr txBox="1">
            <a:spLocks noChangeArrowheads="1"/>
          </p:cNvSpPr>
          <p:nvPr/>
        </p:nvSpPr>
        <p:spPr bwMode="auto">
          <a:xfrm>
            <a:off x="1331913" y="3933825"/>
            <a:ext cx="6400800" cy="1008063"/>
          </a:xfrm>
          <a:prstGeom prst="rect">
            <a:avLst/>
          </a:prstGeom>
          <a:noFill/>
          <a:ln w="9525">
            <a:noFill/>
            <a:miter lim="800000"/>
            <a:headEnd/>
            <a:tailEnd/>
          </a:ln>
        </p:spPr>
        <p:txBody>
          <a:bodyPr/>
          <a:lstStyle/>
          <a:p>
            <a:pPr marL="342900" indent="-342900" algn="ctr">
              <a:lnSpc>
                <a:spcPct val="90000"/>
              </a:lnSpc>
              <a:spcBef>
                <a:spcPct val="20000"/>
              </a:spcBef>
            </a:pPr>
            <a:r>
              <a:rPr lang="en-GB" altLang="zh-CN" sz="2800" b="1"/>
              <a:t>Wayne Zeuch, </a:t>
            </a:r>
            <a:br>
              <a:rPr lang="en-GB" altLang="zh-CN" sz="2800" b="1"/>
            </a:br>
            <a:r>
              <a:rPr lang="en-GB" altLang="zh-CN" sz="2800" b="1"/>
              <a:t>ATIS</a:t>
            </a:r>
          </a:p>
        </p:txBody>
      </p:sp>
      <p:sp>
        <p:nvSpPr>
          <p:cNvPr id="4120" name="Text Box 9"/>
          <p:cNvSpPr txBox="1">
            <a:spLocks noChangeArrowheads="1"/>
          </p:cNvSpPr>
          <p:nvPr/>
        </p:nvSpPr>
        <p:spPr bwMode="auto">
          <a:xfrm>
            <a:off x="827088" y="5445125"/>
            <a:ext cx="7416800" cy="946150"/>
          </a:xfrm>
          <a:prstGeom prst="rect">
            <a:avLst/>
          </a:prstGeom>
          <a:noFill/>
          <a:ln w="9525">
            <a:noFill/>
            <a:miter lim="800000"/>
            <a:headEnd/>
            <a:tailEnd/>
          </a:ln>
        </p:spPr>
        <p:txBody>
          <a:bodyPr>
            <a:spAutoFit/>
          </a:bodyPr>
          <a:lstStyle/>
          <a:p>
            <a:pPr algn="ctr">
              <a:spcBef>
                <a:spcPct val="50000"/>
              </a:spcBef>
            </a:pPr>
            <a:r>
              <a:rPr lang="en-US" altLang="zh-CN" sz="2800" b="1"/>
              <a:t>Global Standards Collaboration (GSC)  GSC-15</a:t>
            </a:r>
            <a:endParaRPr lang="zh-CN" altLang="en-US"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7198D617-B8D9-4F95-B0CB-99E07981DD89}" type="slidenum">
              <a:rPr lang="en-US" altLang="zh-CN"/>
              <a:pPr>
                <a:defRPr/>
              </a:pPr>
              <a:t>10</a:t>
            </a:fld>
            <a:endParaRPr lang="en-US" altLang="zh-CN"/>
          </a:p>
        </p:txBody>
      </p:sp>
      <p:sp>
        <p:nvSpPr>
          <p:cNvPr id="21505" name="Rectangle 2"/>
          <p:cNvSpPr>
            <a:spLocks noGrp="1" noRot="1" noChangeArrowheads="1"/>
          </p:cNvSpPr>
          <p:nvPr>
            <p:ph type="title" idx="4294967295"/>
          </p:nvPr>
        </p:nvSpPr>
        <p:spPr>
          <a:xfrm>
            <a:off x="301625" y="188913"/>
            <a:ext cx="8540750" cy="815975"/>
          </a:xfrm>
        </p:spPr>
        <p:txBody>
          <a:bodyPr/>
          <a:lstStyle/>
          <a:p>
            <a:r>
              <a:rPr lang="en-US" smtClean="0"/>
              <a:t>ATIS NGN Activities</a:t>
            </a:r>
          </a:p>
        </p:txBody>
      </p:sp>
      <p:sp>
        <p:nvSpPr>
          <p:cNvPr id="21506" name="Rectangle 3"/>
          <p:cNvSpPr>
            <a:spLocks noGrp="1" noRot="1" noChangeArrowheads="1"/>
          </p:cNvSpPr>
          <p:nvPr>
            <p:ph type="body" idx="4294967295"/>
          </p:nvPr>
        </p:nvSpPr>
        <p:spPr>
          <a:xfrm>
            <a:off x="153988" y="836613"/>
            <a:ext cx="8990012" cy="4921250"/>
          </a:xfrm>
        </p:spPr>
        <p:txBody>
          <a:bodyPr/>
          <a:lstStyle/>
          <a:p>
            <a:r>
              <a:rPr lang="en-US" sz="2500" smtClean="0"/>
              <a:t>Service/Network Convergence</a:t>
            </a:r>
          </a:p>
          <a:p>
            <a:pPr lvl="1"/>
            <a:r>
              <a:rPr lang="en-US" sz="2000" smtClean="0"/>
              <a:t>To support equipment interworking for the evolution of NGNs, standards were investigated to specify core service requirements, definitions, use cases and a bootstrap of the NGN architecture. </a:t>
            </a:r>
          </a:p>
          <a:p>
            <a:r>
              <a:rPr lang="en-US" sz="2500" smtClean="0"/>
              <a:t>Identity Management (IdM)</a:t>
            </a:r>
          </a:p>
          <a:p>
            <a:pPr lvl="1"/>
            <a:r>
              <a:rPr lang="en-US" sz="2000" smtClean="0"/>
              <a:t>Participants of ATIS’ Packet Technologies and Systems Committee (PTSC) are developing IdM deliverables and coordinating and aligning their work with ITU-T Study Groups.</a:t>
            </a:r>
          </a:p>
          <a:p>
            <a:r>
              <a:rPr lang="en-US" sz="2500" smtClean="0"/>
              <a:t>Next Generation Carrier Interconnect (NG-CI)</a:t>
            </a:r>
          </a:p>
          <a:p>
            <a:pPr lvl="1"/>
            <a:r>
              <a:rPr lang="en-US" sz="2000" smtClean="0"/>
              <a:t>PTSC NG-CI Task Force </a:t>
            </a:r>
            <a:r>
              <a:rPr lang="en-US" sz="2000" smtClean="0">
                <a:ea typeface="굴림"/>
                <a:cs typeface="굴림"/>
              </a:rPr>
              <a:t>developing IP network to network interconnection guideline based on ATIS Standards that will provide physical configuration, protocol suite profile, operational information to be exchanged between carriers, and test suites in order to support conformance and interoperability testing.  </a:t>
            </a:r>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25AC4242-4EE8-4616-94B0-E379BC682CB0}" type="slidenum">
              <a:rPr lang="en-US" altLang="zh-CN"/>
              <a:pPr>
                <a:defRPr/>
              </a:pPr>
              <a:t>11</a:t>
            </a:fld>
            <a:endParaRPr lang="en-US" altLang="zh-CN"/>
          </a:p>
        </p:txBody>
      </p:sp>
      <p:sp>
        <p:nvSpPr>
          <p:cNvPr id="23553" name="Rectangle 2"/>
          <p:cNvSpPr>
            <a:spLocks noGrp="1" noRot="1" noChangeArrowheads="1"/>
          </p:cNvSpPr>
          <p:nvPr>
            <p:ph type="title" idx="4294967295"/>
          </p:nvPr>
        </p:nvSpPr>
        <p:spPr>
          <a:xfrm>
            <a:off x="301625" y="188913"/>
            <a:ext cx="8540750" cy="815975"/>
          </a:xfrm>
        </p:spPr>
        <p:txBody>
          <a:bodyPr/>
          <a:lstStyle/>
          <a:p>
            <a:r>
              <a:rPr lang="en-US" smtClean="0"/>
              <a:t>ATIS NGN Activities</a:t>
            </a:r>
          </a:p>
        </p:txBody>
      </p:sp>
      <p:sp>
        <p:nvSpPr>
          <p:cNvPr id="23554" name="Rectangle 3"/>
          <p:cNvSpPr>
            <a:spLocks noGrp="1" noRot="1" noChangeArrowheads="1"/>
          </p:cNvSpPr>
          <p:nvPr>
            <p:ph type="body" idx="4294967295"/>
          </p:nvPr>
        </p:nvSpPr>
        <p:spPr>
          <a:xfrm>
            <a:off x="228600" y="908050"/>
            <a:ext cx="8532813" cy="1752600"/>
          </a:xfrm>
        </p:spPr>
        <p:txBody>
          <a:bodyPr/>
          <a:lstStyle/>
          <a:p>
            <a:r>
              <a:rPr lang="en-US" sz="2500" smtClean="0"/>
              <a:t>Service Oriented Networks (SON)</a:t>
            </a:r>
          </a:p>
          <a:p>
            <a:pPr lvl="1"/>
            <a:r>
              <a:rPr lang="en-US" sz="2000" smtClean="0"/>
              <a:t>SON Forum addressing work to enable the interoperability and implementation of SON applications and services, including identifying key service enablers applicable to multiple carrier networks, and simultaneously standardizing the relevant APIs.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007216A1-6912-4D43-A914-4AB15C5BBF8E}" type="slidenum">
              <a:rPr lang="en-US" altLang="zh-CN"/>
              <a:pPr>
                <a:defRPr/>
              </a:pPr>
              <a:t>12</a:t>
            </a:fld>
            <a:endParaRPr lang="en-US" altLang="zh-CN"/>
          </a:p>
        </p:txBody>
      </p:sp>
      <p:sp>
        <p:nvSpPr>
          <p:cNvPr id="25601" name="Rectangle 2"/>
          <p:cNvSpPr>
            <a:spLocks noGrp="1" noRot="1" noChangeArrowheads="1"/>
          </p:cNvSpPr>
          <p:nvPr>
            <p:ph type="title" idx="4294967295"/>
          </p:nvPr>
        </p:nvSpPr>
        <p:spPr>
          <a:xfrm>
            <a:off x="301625" y="188913"/>
            <a:ext cx="8540750" cy="815975"/>
          </a:xfrm>
        </p:spPr>
        <p:txBody>
          <a:bodyPr/>
          <a:lstStyle/>
          <a:p>
            <a:r>
              <a:rPr lang="en-US" smtClean="0"/>
              <a:t>ATIS NGN Activities</a:t>
            </a:r>
          </a:p>
        </p:txBody>
      </p:sp>
      <p:sp>
        <p:nvSpPr>
          <p:cNvPr id="25602" name="Rectangle 3"/>
          <p:cNvSpPr>
            <a:spLocks noGrp="1" noRot="1" noChangeArrowheads="1"/>
          </p:cNvSpPr>
          <p:nvPr>
            <p:ph type="body" idx="4294967295"/>
          </p:nvPr>
        </p:nvSpPr>
        <p:spPr>
          <a:xfrm>
            <a:off x="153988" y="1057275"/>
            <a:ext cx="8990012" cy="5232400"/>
          </a:xfrm>
        </p:spPr>
        <p:txBody>
          <a:bodyPr/>
          <a:lstStyle/>
          <a:p>
            <a:pPr marL="282575" indent="-282575">
              <a:lnSpc>
                <a:spcPct val="80000"/>
              </a:lnSpc>
              <a:spcBef>
                <a:spcPct val="0"/>
              </a:spcBef>
            </a:pPr>
            <a:r>
              <a:rPr lang="en-US" sz="2000" smtClean="0"/>
              <a:t>ATIS Committees continue their work to address issues in the NGN space. There are numerous work items currently being address in the following areas:</a:t>
            </a:r>
          </a:p>
          <a:p>
            <a:pPr marL="282575" indent="-282575">
              <a:lnSpc>
                <a:spcPct val="80000"/>
              </a:lnSpc>
              <a:spcBef>
                <a:spcPct val="0"/>
              </a:spcBef>
            </a:pPr>
            <a:endParaRPr lang="en-US" sz="2000" smtClean="0"/>
          </a:p>
          <a:p>
            <a:pPr marL="762000" lvl="1" indent="-250825">
              <a:lnSpc>
                <a:spcPct val="80000"/>
              </a:lnSpc>
              <a:spcBef>
                <a:spcPct val="0"/>
              </a:spcBef>
            </a:pPr>
            <a:r>
              <a:rPr lang="en-US" sz="1800" smtClean="0"/>
              <a:t>Unified User Profile</a:t>
            </a:r>
          </a:p>
          <a:p>
            <a:pPr marL="762000" lvl="1" indent="-250825">
              <a:lnSpc>
                <a:spcPct val="80000"/>
              </a:lnSpc>
              <a:spcBef>
                <a:spcPct val="0"/>
              </a:spcBef>
            </a:pPr>
            <a:r>
              <a:rPr lang="en-US" sz="1800" smtClean="0"/>
              <a:t>Security</a:t>
            </a:r>
          </a:p>
          <a:p>
            <a:pPr marL="762000" lvl="1" indent="-250825">
              <a:lnSpc>
                <a:spcPct val="80000"/>
              </a:lnSpc>
              <a:spcBef>
                <a:spcPct val="0"/>
              </a:spcBef>
            </a:pPr>
            <a:r>
              <a:rPr lang="en-US" sz="1800" smtClean="0"/>
              <a:t>Service Decoupling</a:t>
            </a:r>
          </a:p>
          <a:p>
            <a:pPr marL="762000" lvl="1" indent="-250825">
              <a:lnSpc>
                <a:spcPct val="80000"/>
              </a:lnSpc>
              <a:spcBef>
                <a:spcPct val="0"/>
              </a:spcBef>
            </a:pPr>
            <a:r>
              <a:rPr lang="en-US" sz="1800" smtClean="0"/>
              <a:t>Presence</a:t>
            </a:r>
          </a:p>
          <a:p>
            <a:pPr marL="762000" lvl="1" indent="-250825">
              <a:lnSpc>
                <a:spcPct val="80000"/>
              </a:lnSpc>
              <a:spcBef>
                <a:spcPct val="0"/>
              </a:spcBef>
            </a:pPr>
            <a:r>
              <a:rPr lang="en-US" sz="1800" smtClean="0"/>
              <a:t>Service Transparency</a:t>
            </a:r>
          </a:p>
          <a:p>
            <a:pPr marL="762000" lvl="1" indent="-250825">
              <a:lnSpc>
                <a:spcPct val="80000"/>
              </a:lnSpc>
              <a:spcBef>
                <a:spcPct val="0"/>
              </a:spcBef>
            </a:pPr>
            <a:r>
              <a:rPr lang="en-US" sz="1800" smtClean="0"/>
              <a:t>QoS/QoS Signalling</a:t>
            </a:r>
          </a:p>
          <a:p>
            <a:pPr marL="762000" lvl="1" indent="-250825">
              <a:lnSpc>
                <a:spcPct val="80000"/>
              </a:lnSpc>
              <a:spcBef>
                <a:spcPct val="0"/>
              </a:spcBef>
            </a:pPr>
            <a:r>
              <a:rPr lang="en-US" sz="1800" smtClean="0"/>
              <a:t>Resource Management</a:t>
            </a:r>
          </a:p>
          <a:p>
            <a:pPr marL="762000" lvl="1" indent="-250825">
              <a:lnSpc>
                <a:spcPct val="80000"/>
              </a:lnSpc>
              <a:spcBef>
                <a:spcPct val="0"/>
              </a:spcBef>
            </a:pPr>
            <a:r>
              <a:rPr lang="en-US" sz="1800" smtClean="0"/>
              <a:t>Resource and Admission Control</a:t>
            </a:r>
          </a:p>
          <a:p>
            <a:pPr marL="762000" lvl="1" indent="-250825">
              <a:lnSpc>
                <a:spcPct val="80000"/>
              </a:lnSpc>
              <a:spcBef>
                <a:spcPct val="0"/>
              </a:spcBef>
            </a:pPr>
            <a:r>
              <a:rPr lang="en-US" sz="1800" smtClean="0"/>
              <a:t>Settlement</a:t>
            </a:r>
          </a:p>
          <a:p>
            <a:pPr marL="762000" lvl="1" indent="-250825">
              <a:lnSpc>
                <a:spcPct val="80000"/>
              </a:lnSpc>
              <a:spcBef>
                <a:spcPct val="0"/>
              </a:spcBef>
            </a:pPr>
            <a:r>
              <a:rPr lang="en-US" sz="1800" smtClean="0"/>
              <a:t>NGN Management (OAM&amp;P)</a:t>
            </a:r>
          </a:p>
          <a:p>
            <a:pPr marL="762000" lvl="1" indent="-250825">
              <a:lnSpc>
                <a:spcPct val="80000"/>
              </a:lnSpc>
              <a:spcBef>
                <a:spcPct val="0"/>
              </a:spcBef>
            </a:pPr>
            <a:r>
              <a:rPr lang="en-US" sz="1800" smtClean="0"/>
              <a:t>Location Based Services</a:t>
            </a:r>
          </a:p>
          <a:p>
            <a:pPr marL="762000" lvl="1" indent="-250825">
              <a:lnSpc>
                <a:spcPct val="80000"/>
              </a:lnSpc>
              <a:spcBef>
                <a:spcPct val="0"/>
              </a:spcBef>
            </a:pPr>
            <a:r>
              <a:rPr lang="en-US" sz="1800" smtClean="0"/>
              <a:t>Multicast</a:t>
            </a:r>
          </a:p>
          <a:p>
            <a:pPr marL="762000" lvl="1" indent="-250825">
              <a:lnSpc>
                <a:spcPct val="80000"/>
              </a:lnSpc>
              <a:spcBef>
                <a:spcPct val="0"/>
              </a:spcBef>
            </a:pPr>
            <a:r>
              <a:rPr lang="en-US" sz="1800" smtClean="0"/>
              <a:t>Address Resolution (E.164/SIP)</a:t>
            </a:r>
          </a:p>
          <a:p>
            <a:pPr marL="762000" lvl="1" indent="-250825">
              <a:lnSpc>
                <a:spcPct val="80000"/>
              </a:lnSpc>
              <a:spcBef>
                <a:spcPct val="0"/>
              </a:spcBef>
            </a:pPr>
            <a:r>
              <a:rPr lang="en-US" sz="1800" smtClean="0"/>
              <a:t>Digital Rights Management</a:t>
            </a:r>
          </a:p>
          <a:p>
            <a:pPr marL="762000" lvl="1" indent="-250825">
              <a:lnSpc>
                <a:spcPct val="80000"/>
              </a:lnSpc>
              <a:spcBef>
                <a:spcPct val="0"/>
              </a:spcBef>
            </a:pPr>
            <a:r>
              <a:rPr lang="en-US" sz="1800" smtClean="0"/>
              <a:t>User Control of Profile/Services</a:t>
            </a:r>
          </a:p>
          <a:p>
            <a:pPr marL="762000" lvl="1" indent="-250825">
              <a:lnSpc>
                <a:spcPct val="80000"/>
              </a:lnSpc>
              <a:spcBef>
                <a:spcPct val="0"/>
              </a:spcBef>
            </a:pPr>
            <a:r>
              <a:rPr lang="en-US" sz="1800" smtClean="0"/>
              <a:t>Media Resource Functions</a:t>
            </a:r>
          </a:p>
          <a:p>
            <a:pPr marL="762000" lvl="1" indent="-250825">
              <a:lnSpc>
                <a:spcPct val="80000"/>
              </a:lnSpc>
              <a:spcBef>
                <a:spcPct val="0"/>
              </a:spcBef>
            </a:pPr>
            <a:r>
              <a:rPr lang="en-US" sz="1800" smtClean="0"/>
              <a:t>Group Management</a:t>
            </a:r>
          </a:p>
          <a:p>
            <a:pPr marL="762000" lvl="1" indent="-250825">
              <a:lnSpc>
                <a:spcPct val="80000"/>
              </a:lnSpc>
              <a:spcBef>
                <a:spcPct val="0"/>
              </a:spcBef>
            </a:pPr>
            <a:r>
              <a:rPr lang="en-US" sz="1800" smtClean="0"/>
              <a:t>Emergency Related Services</a:t>
            </a:r>
          </a:p>
          <a:p>
            <a:pPr marL="762000" lvl="1" indent="-250825">
              <a:lnSpc>
                <a:spcPct val="80000"/>
              </a:lnSpc>
              <a:spcBef>
                <a:spcPct val="0"/>
              </a:spcBef>
            </a:pPr>
            <a:r>
              <a:rPr lang="en-US" sz="1800" smtClean="0"/>
              <a:t>Wireless/Wireline Convergence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D0AB320E-8923-40EA-9F07-65A2EF332AC0}" type="slidenum">
              <a:rPr lang="en-US" altLang="zh-CN"/>
              <a:pPr>
                <a:defRPr/>
              </a:pPr>
              <a:t>13</a:t>
            </a:fld>
            <a:endParaRPr lang="en-US" altLang="zh-CN"/>
          </a:p>
        </p:txBody>
      </p:sp>
      <p:sp>
        <p:nvSpPr>
          <p:cNvPr id="27649" name="Rectangle 2"/>
          <p:cNvSpPr>
            <a:spLocks noGrp="1" noRot="1" noChangeArrowheads="1"/>
          </p:cNvSpPr>
          <p:nvPr>
            <p:ph type="title" idx="4294967295"/>
          </p:nvPr>
        </p:nvSpPr>
        <p:spPr>
          <a:xfrm>
            <a:off x="301625" y="188913"/>
            <a:ext cx="8540750" cy="815975"/>
          </a:xfrm>
        </p:spPr>
        <p:txBody>
          <a:bodyPr/>
          <a:lstStyle/>
          <a:p>
            <a:r>
              <a:rPr lang="en-US" smtClean="0"/>
              <a:t>ATIS NGN Activities</a:t>
            </a:r>
          </a:p>
        </p:txBody>
      </p:sp>
      <p:sp>
        <p:nvSpPr>
          <p:cNvPr id="27650" name="Rectangle 3"/>
          <p:cNvSpPr>
            <a:spLocks noGrp="1" noRot="1" noChangeArrowheads="1"/>
          </p:cNvSpPr>
          <p:nvPr>
            <p:ph type="body" idx="4294967295"/>
          </p:nvPr>
        </p:nvSpPr>
        <p:spPr>
          <a:xfrm>
            <a:off x="107950" y="969963"/>
            <a:ext cx="8990013" cy="5267325"/>
          </a:xfrm>
        </p:spPr>
        <p:txBody>
          <a:bodyPr/>
          <a:lstStyle/>
          <a:p>
            <a:pPr marL="419100" indent="-419100">
              <a:spcBef>
                <a:spcPct val="0"/>
              </a:spcBef>
            </a:pPr>
            <a:r>
              <a:rPr lang="en-US" sz="2500" smtClean="0"/>
              <a:t>Numerous work items underway to specifically address IP-IP interconnect including the following areas:</a:t>
            </a:r>
          </a:p>
          <a:p>
            <a:pPr marL="838200" lvl="1" indent="-381000">
              <a:spcBef>
                <a:spcPct val="0"/>
              </a:spcBef>
            </a:pPr>
            <a:r>
              <a:rPr lang="en-US" sz="2000" smtClean="0"/>
              <a:t>Services &amp; Adaptation</a:t>
            </a:r>
          </a:p>
          <a:p>
            <a:pPr marL="838200" lvl="1" indent="-381000">
              <a:spcBef>
                <a:spcPct val="0"/>
              </a:spcBef>
            </a:pPr>
            <a:r>
              <a:rPr lang="en-US" sz="2000" smtClean="0"/>
              <a:t>Next Generation Interconnect Architecture</a:t>
            </a:r>
          </a:p>
          <a:p>
            <a:pPr marL="1257300" lvl="2" indent="-342900">
              <a:spcBef>
                <a:spcPct val="0"/>
              </a:spcBef>
            </a:pPr>
            <a:r>
              <a:rPr lang="en-US" sz="1800" smtClean="0"/>
              <a:t>Connectivity</a:t>
            </a:r>
          </a:p>
          <a:p>
            <a:pPr marL="1257300" lvl="2" indent="-342900">
              <a:spcBef>
                <a:spcPct val="0"/>
              </a:spcBef>
            </a:pPr>
            <a:r>
              <a:rPr lang="en-US" sz="1800" smtClean="0"/>
              <a:t>Association between call control and media control including interactions with the control plane in lower layers</a:t>
            </a:r>
          </a:p>
          <a:p>
            <a:pPr marL="1257300" lvl="2" indent="-342900">
              <a:spcBef>
                <a:spcPct val="0"/>
              </a:spcBef>
            </a:pPr>
            <a:r>
              <a:rPr lang="en-US" sz="1800" smtClean="0"/>
              <a:t>Presence</a:t>
            </a:r>
          </a:p>
          <a:p>
            <a:pPr marL="1257300" lvl="2" indent="-342900">
              <a:spcBef>
                <a:spcPct val="0"/>
              </a:spcBef>
            </a:pPr>
            <a:r>
              <a:rPr lang="en-US" sz="1800" smtClean="0"/>
              <a:t>Access Network Attachment</a:t>
            </a:r>
          </a:p>
          <a:p>
            <a:pPr marL="1257300" lvl="2" indent="-342900">
              <a:spcBef>
                <a:spcPct val="0"/>
              </a:spcBef>
            </a:pPr>
            <a:r>
              <a:rPr lang="en-US" sz="1800" smtClean="0"/>
              <a:t>Policy Decision/Enforcement and Distribution </a:t>
            </a:r>
          </a:p>
          <a:p>
            <a:pPr marL="1257300" lvl="2" indent="-342900">
              <a:spcBef>
                <a:spcPct val="0"/>
              </a:spcBef>
            </a:pPr>
            <a:r>
              <a:rPr lang="en-US" sz="1800" smtClean="0"/>
              <a:t>Session Border Controller (SBC) functions</a:t>
            </a:r>
          </a:p>
          <a:p>
            <a:pPr marL="838200" lvl="1" indent="-381000">
              <a:spcBef>
                <a:spcPct val="0"/>
              </a:spcBef>
            </a:pPr>
            <a:r>
              <a:rPr lang="en-US" sz="2000" smtClean="0"/>
              <a:t>Network and Traffic Management Functions</a:t>
            </a:r>
          </a:p>
          <a:p>
            <a:pPr marL="838200" lvl="1" indent="-381000">
              <a:spcBef>
                <a:spcPct val="0"/>
              </a:spcBef>
            </a:pPr>
            <a:r>
              <a:rPr lang="en-US" sz="2000" smtClean="0"/>
              <a:t>Interconnection Service Requirements</a:t>
            </a:r>
          </a:p>
          <a:p>
            <a:pPr marL="838200" lvl="1" indent="-381000">
              <a:spcBef>
                <a:spcPct val="0"/>
              </a:spcBef>
            </a:pPr>
            <a:r>
              <a:rPr lang="en-US" sz="2000" smtClean="0"/>
              <a:t>Service Specific Requirements – Consideration for SLAs</a:t>
            </a:r>
          </a:p>
          <a:p>
            <a:pPr marL="838200" lvl="1" indent="-381000">
              <a:spcBef>
                <a:spcPct val="0"/>
              </a:spcBef>
            </a:pPr>
            <a:r>
              <a:rPr lang="en-US" sz="2000" smtClean="0"/>
              <a:t>Form and Agreement Templates</a:t>
            </a:r>
          </a:p>
          <a:p>
            <a:pPr marL="838200" lvl="1" indent="-381000">
              <a:spcBef>
                <a:spcPct val="0"/>
              </a:spcBef>
            </a:pPr>
            <a:r>
              <a:rPr lang="en-US" sz="2000" smtClean="0"/>
              <a:t>OAM&amp;P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53032E57-7A50-430F-940D-F846204FDA38}" type="slidenum">
              <a:rPr lang="en-US" altLang="zh-CN"/>
              <a:pPr>
                <a:defRPr/>
              </a:pPr>
              <a:t>2</a:t>
            </a:fld>
            <a:endParaRPr lang="en-US" altLang="zh-CN"/>
          </a:p>
        </p:txBody>
      </p:sp>
      <p:sp>
        <p:nvSpPr>
          <p:cNvPr id="5121" name="Rectangle 2"/>
          <p:cNvSpPr>
            <a:spLocks noGrp="1" noRot="1" noChangeArrowheads="1"/>
          </p:cNvSpPr>
          <p:nvPr>
            <p:ph type="body" idx="4294967295"/>
          </p:nvPr>
        </p:nvSpPr>
        <p:spPr>
          <a:xfrm>
            <a:off x="228600" y="981075"/>
            <a:ext cx="8542338" cy="3451225"/>
          </a:xfrm>
        </p:spPr>
        <p:txBody>
          <a:bodyPr/>
          <a:lstStyle/>
          <a:p>
            <a:pPr>
              <a:lnSpc>
                <a:spcPct val="90000"/>
              </a:lnSpc>
            </a:pPr>
            <a:r>
              <a:rPr lang="en-US" sz="2400" smtClean="0"/>
              <a:t>ATIS’ work on the NGN crosses every facet of the organization.</a:t>
            </a:r>
          </a:p>
          <a:p>
            <a:pPr>
              <a:lnSpc>
                <a:spcPct val="90000"/>
              </a:lnSpc>
            </a:pPr>
            <a:r>
              <a:rPr lang="en-US" sz="2400" smtClean="0"/>
              <a:t>ATIS committee leaders and experts (*PTSC, PRQC, IIF, OBF, TMOC, NGIIF, and ESIF) are collaborating to coordinate work items with inter-committee dependencies on a wide variety of topics, such as NGN architecture, NG carrier (IP) interconnect, policy management, service oriented networks, convergence, security, IdM, network management, OSS/BSS, quality of service, and emergency services.</a:t>
            </a:r>
          </a:p>
        </p:txBody>
      </p:sp>
      <p:sp>
        <p:nvSpPr>
          <p:cNvPr id="5122" name="Rectangle 3"/>
          <p:cNvSpPr>
            <a:spLocks noGrp="1" noRot="1" noChangeArrowheads="1"/>
          </p:cNvSpPr>
          <p:nvPr>
            <p:ph type="title" idx="4294967295"/>
          </p:nvPr>
        </p:nvSpPr>
        <p:spPr>
          <a:xfrm>
            <a:off x="301625" y="309563"/>
            <a:ext cx="8540750" cy="452437"/>
          </a:xfrm>
        </p:spPr>
        <p:txBody>
          <a:bodyPr/>
          <a:lstStyle/>
          <a:p>
            <a:r>
              <a:rPr lang="en-US" smtClean="0"/>
              <a:t>NGN – Current Activities (1)</a:t>
            </a:r>
          </a:p>
        </p:txBody>
      </p:sp>
      <p:sp>
        <p:nvSpPr>
          <p:cNvPr id="5123" name="Text Box 4"/>
          <p:cNvSpPr txBox="1">
            <a:spLocks noChangeArrowheads="1"/>
          </p:cNvSpPr>
          <p:nvPr/>
        </p:nvSpPr>
        <p:spPr bwMode="auto">
          <a:xfrm>
            <a:off x="792163" y="5589588"/>
            <a:ext cx="7812087" cy="822325"/>
          </a:xfrm>
          <a:prstGeom prst="rect">
            <a:avLst/>
          </a:prstGeom>
          <a:noFill/>
          <a:ln w="9525">
            <a:noFill/>
            <a:miter lim="800000"/>
            <a:headEnd/>
            <a:tailEnd/>
          </a:ln>
        </p:spPr>
        <p:txBody>
          <a:bodyPr>
            <a:spAutoFit/>
          </a:bodyPr>
          <a:lstStyle/>
          <a:p>
            <a:pPr marL="115888" indent="-115888" eaLnBrk="0" hangingPunct="0">
              <a:spcBef>
                <a:spcPct val="50000"/>
              </a:spcBef>
            </a:pPr>
            <a:r>
              <a:rPr lang="en-US" sz="1200"/>
              <a:t>*	ATIS’ Packet Technologies and Systems Committee (PTSC); Network Performance, Reliability, and QoS Committee (PRQC); IPTV Interoperability Forum (IIF); Ordering &amp; Billing Forum (OBF); Telecom Management and Operations Committee (TMOC); Next Generation Interconnection Interoperability Forum (NGIIF); and Emergency Services and Interconnection Forum (ESIF)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2406278C-15F0-4561-A552-2F0047414D52}" type="slidenum">
              <a:rPr lang="en-US" altLang="zh-CN"/>
              <a:pPr>
                <a:defRPr/>
              </a:pPr>
              <a:t>3</a:t>
            </a:fld>
            <a:endParaRPr lang="en-US" altLang="zh-CN"/>
          </a:p>
        </p:txBody>
      </p:sp>
      <p:sp>
        <p:nvSpPr>
          <p:cNvPr id="7169" name="Rectangle 2"/>
          <p:cNvSpPr>
            <a:spLocks noGrp="1" noRot="1" noChangeArrowheads="1"/>
          </p:cNvSpPr>
          <p:nvPr>
            <p:ph type="body" idx="4294967295"/>
          </p:nvPr>
        </p:nvSpPr>
        <p:spPr>
          <a:xfrm>
            <a:off x="455613" y="909638"/>
            <a:ext cx="8229600" cy="5313362"/>
          </a:xfrm>
        </p:spPr>
        <p:txBody>
          <a:bodyPr/>
          <a:lstStyle/>
          <a:p>
            <a:pPr>
              <a:lnSpc>
                <a:spcPct val="90000"/>
              </a:lnSpc>
            </a:pPr>
            <a:r>
              <a:rPr lang="en-US" sz="2400" smtClean="0"/>
              <a:t>ATIS’ focus is on defining requirements on interfaces and functional elements of the NGN to enable innovated converged services.</a:t>
            </a:r>
          </a:p>
          <a:p>
            <a:pPr>
              <a:lnSpc>
                <a:spcPct val="90000"/>
              </a:lnSpc>
            </a:pPr>
            <a:r>
              <a:rPr lang="en-US" sz="2400" smtClean="0"/>
              <a:t>Numerous technical/operational work items underway in ATIS’ committees directly related to the NGN.</a:t>
            </a:r>
          </a:p>
          <a:p>
            <a:pPr>
              <a:lnSpc>
                <a:spcPct val="90000"/>
              </a:lnSpc>
            </a:pPr>
            <a:r>
              <a:rPr lang="en-US" sz="2400" smtClean="0"/>
              <a:t>Current activities include defining Data Border Function (DBF) requirements to enable web, data, and content services to be provided by the NGN.</a:t>
            </a:r>
          </a:p>
          <a:p>
            <a:pPr>
              <a:lnSpc>
                <a:spcPct val="90000"/>
              </a:lnSpc>
            </a:pPr>
            <a:r>
              <a:rPr lang="en-US" sz="2400" smtClean="0"/>
              <a:t>Develop converged policy management requirements in order to provide seamless services independent of access.</a:t>
            </a:r>
          </a:p>
          <a:p>
            <a:pPr>
              <a:lnSpc>
                <a:spcPct val="90000"/>
              </a:lnSpc>
            </a:pPr>
            <a:r>
              <a:rPr lang="en-US" sz="2400" smtClean="0"/>
              <a:t>ATIS is coordinating its NGN work with numerous standards development organizations including, ITU-T, 3GPP, IETF, ETSI TISPAN, TMF and Broadband Forum to name a few.</a:t>
            </a:r>
          </a:p>
        </p:txBody>
      </p:sp>
      <p:sp>
        <p:nvSpPr>
          <p:cNvPr id="7170" name="Rectangle 3"/>
          <p:cNvSpPr>
            <a:spLocks noGrp="1" noRot="1" noChangeArrowheads="1"/>
          </p:cNvSpPr>
          <p:nvPr>
            <p:ph type="title" idx="4294967295"/>
          </p:nvPr>
        </p:nvSpPr>
        <p:spPr>
          <a:xfrm>
            <a:off x="301625" y="309563"/>
            <a:ext cx="8540750" cy="504825"/>
          </a:xfrm>
        </p:spPr>
        <p:txBody>
          <a:bodyPr/>
          <a:lstStyle/>
          <a:p>
            <a:r>
              <a:rPr lang="en-US" smtClean="0"/>
              <a:t>NGN – Current Activities (2)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85FF11DA-1501-4E67-AB45-6B79699D7C61}" type="slidenum">
              <a:rPr lang="en-US" altLang="zh-CN"/>
              <a:pPr>
                <a:defRPr/>
              </a:pPr>
              <a:t>4</a:t>
            </a:fld>
            <a:endParaRPr lang="en-US" altLang="zh-CN"/>
          </a:p>
        </p:txBody>
      </p:sp>
      <p:sp>
        <p:nvSpPr>
          <p:cNvPr id="9217" name="Rectangle 2"/>
          <p:cNvSpPr>
            <a:spLocks noGrp="1" noRot="1" noChangeArrowheads="1"/>
          </p:cNvSpPr>
          <p:nvPr>
            <p:ph type="body" idx="4294967295"/>
          </p:nvPr>
        </p:nvSpPr>
        <p:spPr>
          <a:xfrm>
            <a:off x="455613" y="981075"/>
            <a:ext cx="8229600" cy="4254500"/>
          </a:xfrm>
        </p:spPr>
        <p:txBody>
          <a:bodyPr/>
          <a:lstStyle/>
          <a:p>
            <a:r>
              <a:rPr lang="en-US" sz="2400" smtClean="0"/>
              <a:t>Defining a suite of NG carrier interconnect standards in order to provide end-to-end multimedia services.</a:t>
            </a:r>
          </a:p>
          <a:p>
            <a:r>
              <a:rPr lang="en-US" sz="2400" smtClean="0"/>
              <a:t>Decomposing Session Border Control functions and interfaces to explicitly include a policy decision function in the signaling path.</a:t>
            </a:r>
          </a:p>
          <a:p>
            <a:r>
              <a:rPr lang="en-US" sz="2400" smtClean="0"/>
              <a:t>Defining a suite of standards in support of priority communications addressing service requirements, network element requirements, security and authentication requirements, and end-to-end call flows in support of Emergency Telecommunications Services (ETS).</a:t>
            </a:r>
          </a:p>
        </p:txBody>
      </p:sp>
      <p:sp>
        <p:nvSpPr>
          <p:cNvPr id="9218" name="Rectangle 3"/>
          <p:cNvSpPr>
            <a:spLocks noGrp="1" noRot="1" noChangeArrowheads="1"/>
          </p:cNvSpPr>
          <p:nvPr>
            <p:ph type="title" idx="4294967295"/>
          </p:nvPr>
        </p:nvSpPr>
        <p:spPr>
          <a:xfrm>
            <a:off x="301625" y="309563"/>
            <a:ext cx="8540750" cy="504825"/>
          </a:xfrm>
        </p:spPr>
        <p:txBody>
          <a:bodyPr/>
          <a:lstStyle/>
          <a:p>
            <a:r>
              <a:rPr lang="en-US" smtClean="0"/>
              <a:t>NGN – Current Activities (3)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FB4BFB1B-7F0C-4592-B2FF-130676C1C261}" type="slidenum">
              <a:rPr lang="en-US" altLang="zh-CN"/>
              <a:pPr>
                <a:defRPr/>
              </a:pPr>
              <a:t>5</a:t>
            </a:fld>
            <a:endParaRPr lang="en-US" altLang="zh-CN"/>
          </a:p>
        </p:txBody>
      </p:sp>
      <p:sp>
        <p:nvSpPr>
          <p:cNvPr id="11265" name="Rectangle 2"/>
          <p:cNvSpPr>
            <a:spLocks noGrp="1" noRot="1" noChangeArrowheads="1"/>
          </p:cNvSpPr>
          <p:nvPr>
            <p:ph type="title" idx="4294967295"/>
          </p:nvPr>
        </p:nvSpPr>
        <p:spPr>
          <a:xfrm>
            <a:off x="142875" y="122238"/>
            <a:ext cx="8821738" cy="792162"/>
          </a:xfrm>
        </p:spPr>
        <p:txBody>
          <a:bodyPr/>
          <a:lstStyle/>
          <a:p>
            <a:r>
              <a:rPr lang="en-US" smtClean="0"/>
              <a:t>Strategic Direction</a:t>
            </a:r>
          </a:p>
        </p:txBody>
      </p:sp>
      <p:sp>
        <p:nvSpPr>
          <p:cNvPr id="11266" name="Rectangle 3"/>
          <p:cNvSpPr>
            <a:spLocks noGrp="1" noRot="1" noChangeArrowheads="1"/>
          </p:cNvSpPr>
          <p:nvPr>
            <p:ph type="body" idx="4294967295"/>
          </p:nvPr>
        </p:nvSpPr>
        <p:spPr>
          <a:xfrm>
            <a:off x="250825" y="981075"/>
            <a:ext cx="8642350" cy="3268663"/>
          </a:xfrm>
        </p:spPr>
        <p:txBody>
          <a:bodyPr/>
          <a:lstStyle/>
          <a:p>
            <a:pPr>
              <a:lnSpc>
                <a:spcPct val="90000"/>
              </a:lnSpc>
            </a:pPr>
            <a:r>
              <a:rPr lang="en-US" sz="2400" smtClean="0"/>
              <a:t>Effectively promote the development of the NGN in a logical, actionable and implementable manner.</a:t>
            </a:r>
          </a:p>
          <a:p>
            <a:pPr>
              <a:lnSpc>
                <a:spcPct val="90000"/>
              </a:lnSpc>
            </a:pPr>
            <a:r>
              <a:rPr lang="en-US" sz="2400" smtClean="0"/>
              <a:t>ATIS coordination/program management across committees to provide interoperable end-to-end solutions addressing cross-technical and cross-operational issues.</a:t>
            </a:r>
          </a:p>
          <a:p>
            <a:pPr>
              <a:lnSpc>
                <a:spcPct val="90000"/>
              </a:lnSpc>
            </a:pPr>
            <a:r>
              <a:rPr lang="en-US" sz="2400" smtClean="0"/>
              <a:t>Foster closer collaboration between ATIS and external standards organizations developing NGN related standards.</a:t>
            </a:r>
          </a:p>
          <a:p>
            <a:pPr>
              <a:lnSpc>
                <a:spcPct val="90000"/>
              </a:lnSpc>
            </a:pPr>
            <a:r>
              <a:rPr lang="en-US" sz="2400" smtClean="0"/>
              <a:t>Continue to advance specifications/standards for enabling the next generation converged, service oriented network.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1D7D32FF-02E3-461B-9730-278811D02BC7}" type="slidenum">
              <a:rPr lang="en-US" altLang="zh-CN"/>
              <a:pPr>
                <a:defRPr/>
              </a:pPr>
              <a:t>6</a:t>
            </a:fld>
            <a:endParaRPr lang="en-US" altLang="zh-CN"/>
          </a:p>
        </p:txBody>
      </p:sp>
      <p:sp>
        <p:nvSpPr>
          <p:cNvPr id="13313" name="Rectangle 2"/>
          <p:cNvSpPr>
            <a:spLocks noGrp="1" noRot="1" noChangeArrowheads="1"/>
          </p:cNvSpPr>
          <p:nvPr>
            <p:ph type="title" idx="4294967295"/>
          </p:nvPr>
        </p:nvSpPr>
        <p:spPr>
          <a:xfrm>
            <a:off x="301625" y="115888"/>
            <a:ext cx="8540750" cy="815975"/>
          </a:xfrm>
        </p:spPr>
        <p:txBody>
          <a:bodyPr/>
          <a:lstStyle/>
          <a:p>
            <a:r>
              <a:rPr lang="en-US" smtClean="0"/>
              <a:t>Challenges</a:t>
            </a:r>
          </a:p>
        </p:txBody>
      </p:sp>
      <p:sp>
        <p:nvSpPr>
          <p:cNvPr id="13314" name="Rectangle 3"/>
          <p:cNvSpPr>
            <a:spLocks noGrp="1" noRot="1" noChangeArrowheads="1"/>
          </p:cNvSpPr>
          <p:nvPr>
            <p:ph type="body" idx="4294967295"/>
          </p:nvPr>
        </p:nvSpPr>
        <p:spPr>
          <a:xfrm>
            <a:off x="323850" y="908050"/>
            <a:ext cx="8569325" cy="5641975"/>
          </a:xfrm>
        </p:spPr>
        <p:txBody>
          <a:bodyPr/>
          <a:lstStyle/>
          <a:p>
            <a:pPr>
              <a:lnSpc>
                <a:spcPct val="90000"/>
              </a:lnSpc>
            </a:pPr>
            <a:r>
              <a:rPr lang="en-US" sz="2400" smtClean="0"/>
              <a:t>Convergence and NG-service delivery to the end user will require the interaction of non-traditional telco aspects such as web services, data models, and applications.</a:t>
            </a:r>
          </a:p>
          <a:p>
            <a:pPr>
              <a:lnSpc>
                <a:spcPct val="90000"/>
              </a:lnSpc>
            </a:pPr>
            <a:r>
              <a:rPr lang="en-US" sz="2400" smtClean="0"/>
              <a:t>Enabling the network to support NGN services, advanced application platforms, management of content, settlement, user profiles, security, and QoS, across multiple network and operational domains.</a:t>
            </a:r>
          </a:p>
          <a:p>
            <a:pPr>
              <a:lnSpc>
                <a:spcPct val="90000"/>
              </a:lnSpc>
            </a:pPr>
            <a:r>
              <a:rPr lang="en-US" sz="2400" smtClean="0"/>
              <a:t>Logical orchestration of common service functions between network architectures and resources, whether physical or virtualized, must be developed.</a:t>
            </a:r>
          </a:p>
          <a:p>
            <a:pPr>
              <a:lnSpc>
                <a:spcPct val="90000"/>
              </a:lnSpc>
            </a:pPr>
            <a:r>
              <a:rPr lang="en-US" altLang="ja-JP" sz="2400" smtClean="0">
                <a:ea typeface="MS PGothic"/>
                <a:cs typeface="MS PGothic"/>
              </a:rPr>
              <a:t>Definition of common industry best practices and policies is needed to define/determine the accessibility/availability of service enablers and data to outside application/service developers (i.e., what, when and how).</a:t>
            </a:r>
          </a:p>
          <a:p>
            <a:pPr>
              <a:lnSpc>
                <a:spcPct val="90000"/>
              </a:lnSpc>
            </a:pPr>
            <a:r>
              <a:rPr lang="en-US" sz="2400" smtClean="0">
                <a:ea typeface="MS PGothic"/>
                <a:cs typeface="MS PGothic"/>
              </a:rPr>
              <a:t>Service convergence requires that policy be applied across all access technologies.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C4FD2AD6-5818-4479-937D-60A9C9C68B05}" type="slidenum">
              <a:rPr lang="en-US" altLang="zh-CN"/>
              <a:pPr>
                <a:defRPr/>
              </a:pPr>
              <a:t>7</a:t>
            </a:fld>
            <a:endParaRPr lang="en-US" altLang="zh-CN"/>
          </a:p>
        </p:txBody>
      </p:sp>
      <p:sp>
        <p:nvSpPr>
          <p:cNvPr id="15361" name="Rectangle 2"/>
          <p:cNvSpPr>
            <a:spLocks noGrp="1" noRot="1" noChangeArrowheads="1"/>
          </p:cNvSpPr>
          <p:nvPr>
            <p:ph type="title" idx="4294967295"/>
          </p:nvPr>
        </p:nvSpPr>
        <p:spPr>
          <a:xfrm>
            <a:off x="301625" y="188913"/>
            <a:ext cx="8540750" cy="815975"/>
          </a:xfrm>
        </p:spPr>
        <p:txBody>
          <a:bodyPr/>
          <a:lstStyle/>
          <a:p>
            <a:r>
              <a:rPr lang="en-US" smtClean="0"/>
              <a:t>Next Steps/Actions</a:t>
            </a:r>
          </a:p>
        </p:txBody>
      </p:sp>
      <p:sp>
        <p:nvSpPr>
          <p:cNvPr id="15362" name="Rectangle 3"/>
          <p:cNvSpPr>
            <a:spLocks noGrp="1" noRot="1" noChangeArrowheads="1"/>
          </p:cNvSpPr>
          <p:nvPr>
            <p:ph type="body" idx="4294967295"/>
          </p:nvPr>
        </p:nvSpPr>
        <p:spPr>
          <a:xfrm>
            <a:off x="304800" y="908050"/>
            <a:ext cx="8588375" cy="5545138"/>
          </a:xfrm>
        </p:spPr>
        <p:txBody>
          <a:bodyPr/>
          <a:lstStyle/>
          <a:p>
            <a:pPr>
              <a:lnSpc>
                <a:spcPct val="90000"/>
              </a:lnSpc>
            </a:pPr>
            <a:r>
              <a:rPr lang="en-US" sz="2200" smtClean="0"/>
              <a:t>ATIS will continue to advance convergence through the development of standards across technology and/or service domains to meet consumer demands for converged services/applications – anytime, anywhere, by any means.</a:t>
            </a:r>
          </a:p>
          <a:p>
            <a:pPr>
              <a:lnSpc>
                <a:spcPct val="90000"/>
              </a:lnSpc>
            </a:pPr>
            <a:r>
              <a:rPr lang="en-US" sz="2200" smtClean="0"/>
              <a:t>Faster development of new and converged services is dependent upon underlying service enablers and applications. ATIS will continue its efforts to advance the service creation environment in the NGN.</a:t>
            </a:r>
          </a:p>
          <a:p>
            <a:pPr>
              <a:lnSpc>
                <a:spcPct val="90000"/>
              </a:lnSpc>
            </a:pPr>
            <a:r>
              <a:rPr lang="en-US" sz="2200" smtClean="0"/>
              <a:t>ATIS will continue to develop standards needed to ensure that rich content and features can be delivered to the end-user. </a:t>
            </a:r>
          </a:p>
          <a:p>
            <a:pPr>
              <a:lnSpc>
                <a:spcPct val="90000"/>
              </a:lnSpc>
            </a:pPr>
            <a:r>
              <a:rPr lang="en-US" sz="2200" smtClean="0"/>
              <a:t>ATIS realizes the success of NGN depends upon global interoperability of NGN services and therefore will continue its outreach and interaction with other global standards organizations.</a:t>
            </a:r>
          </a:p>
          <a:p>
            <a:pPr>
              <a:lnSpc>
                <a:spcPct val="90000"/>
              </a:lnSpc>
            </a:pPr>
            <a:r>
              <a:rPr lang="en-US" sz="2200" smtClean="0"/>
              <a:t>ATIS encourages all relevant standards bodies to work with 3GPP to extend existing 3GPP policy architecture to include other access technologies.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45109124-0F2A-4FC5-83BE-55CB42E948F9}" type="slidenum">
              <a:rPr lang="en-US" altLang="zh-CN"/>
              <a:pPr>
                <a:defRPr/>
              </a:pPr>
              <a:t>8</a:t>
            </a:fld>
            <a:endParaRPr lang="en-US" altLang="zh-CN"/>
          </a:p>
        </p:txBody>
      </p:sp>
      <p:sp>
        <p:nvSpPr>
          <p:cNvPr id="17409" name="Slide Number Placeholder 4"/>
          <p:cNvSpPr txBox="1">
            <a:spLocks noGrp="1"/>
          </p:cNvSpPr>
          <p:nvPr/>
        </p:nvSpPr>
        <p:spPr bwMode="auto">
          <a:xfrm>
            <a:off x="6953250" y="6553200"/>
            <a:ext cx="2133600" cy="476250"/>
          </a:xfrm>
          <a:prstGeom prst="rect">
            <a:avLst/>
          </a:prstGeom>
          <a:noFill/>
          <a:ln w="9525">
            <a:noFill/>
            <a:miter lim="800000"/>
            <a:headEnd/>
            <a:tailEnd/>
          </a:ln>
        </p:spPr>
        <p:txBody>
          <a:bodyPr/>
          <a:lstStyle/>
          <a:p>
            <a:pPr algn="r"/>
            <a:fld id="{B6B77B64-BE08-4618-A862-D51CA525AD22}" type="slidenum">
              <a:rPr lang="en-US" sz="1400">
                <a:solidFill>
                  <a:schemeClr val="bg1"/>
                </a:solidFill>
              </a:rPr>
              <a:pPr algn="r"/>
              <a:t>8</a:t>
            </a:fld>
            <a:endParaRPr lang="en-US" sz="1400">
              <a:solidFill>
                <a:schemeClr val="bg1"/>
              </a:solidFill>
            </a:endParaRPr>
          </a:p>
        </p:txBody>
      </p:sp>
      <p:sp>
        <p:nvSpPr>
          <p:cNvPr id="17410" name="Rectangle 2"/>
          <p:cNvSpPr>
            <a:spLocks noGrp="1" noChangeArrowheads="1"/>
          </p:cNvSpPr>
          <p:nvPr>
            <p:ph type="title" idx="4294967295"/>
          </p:nvPr>
        </p:nvSpPr>
        <p:spPr>
          <a:xfrm>
            <a:off x="301625" y="309563"/>
            <a:ext cx="8540750" cy="555625"/>
          </a:xfrm>
        </p:spPr>
        <p:txBody>
          <a:bodyPr/>
          <a:lstStyle/>
          <a:p>
            <a:pPr eaLnBrk="1" hangingPunct="1"/>
            <a:r>
              <a:rPr lang="en-US" smtClean="0"/>
              <a:t>Proposed Resolution</a:t>
            </a:r>
          </a:p>
        </p:txBody>
      </p:sp>
      <p:sp>
        <p:nvSpPr>
          <p:cNvPr id="17411" name="Rectangle 3"/>
          <p:cNvSpPr>
            <a:spLocks noGrp="1" noChangeArrowheads="1"/>
          </p:cNvSpPr>
          <p:nvPr>
            <p:ph type="body" idx="4294967295"/>
          </p:nvPr>
        </p:nvSpPr>
        <p:spPr>
          <a:xfrm>
            <a:off x="152400" y="1196975"/>
            <a:ext cx="8770938" cy="946150"/>
          </a:xfrm>
        </p:spPr>
        <p:txBody>
          <a:bodyPr/>
          <a:lstStyle/>
          <a:p>
            <a:pPr marL="609600" indent="-609600"/>
            <a:r>
              <a:rPr lang="en-US" altLang="zh-CN" sz="2800" smtClean="0"/>
              <a:t>No changes proposed to existing Resolution (GSC-14/10) at this time.</a:t>
            </a:r>
            <a:endParaRPr lang="en-US" sz="3000" i="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12"/>
          </p:nvPr>
        </p:nvSpPr>
        <p:spPr>
          <a:ln/>
        </p:spPr>
        <p:txBody>
          <a:bodyPr/>
          <a:lstStyle/>
          <a:p>
            <a:pPr>
              <a:defRPr/>
            </a:pPr>
            <a:fld id="{CA0E8322-1EFE-415A-A852-E3DD6DE0975E}" type="slidenum">
              <a:rPr lang="en-US" altLang="zh-CN"/>
              <a:pPr>
                <a:defRPr/>
              </a:pPr>
              <a:t>9</a:t>
            </a:fld>
            <a:endParaRPr lang="en-US" altLang="zh-CN"/>
          </a:p>
        </p:txBody>
      </p:sp>
      <p:sp>
        <p:nvSpPr>
          <p:cNvPr id="19457" name="Rectangle 2"/>
          <p:cNvSpPr>
            <a:spLocks noGrp="1" noRot="1" noChangeArrowheads="1"/>
          </p:cNvSpPr>
          <p:nvPr>
            <p:ph type="title" idx="4294967295"/>
          </p:nvPr>
        </p:nvSpPr>
        <p:spPr>
          <a:xfrm>
            <a:off x="457200" y="2667000"/>
            <a:ext cx="8229600" cy="1143000"/>
          </a:xfrm>
        </p:spPr>
        <p:txBody>
          <a:bodyPr/>
          <a:lstStyle/>
          <a:p>
            <a:r>
              <a:rPr lang="en-US" smtClean="0"/>
              <a:t>Supplemental Slides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万里长城">
      <a:majorFont>
        <a:latin typeface=""/>
        <a:ea typeface=""/>
        <a:cs typeface="宋体"/>
      </a:majorFont>
      <a:minorFont>
        <a:latin typeface=""/>
        <a:ea typeface=""/>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197</TotalTime>
  <Words>1001</Words>
  <Application>Microsoft Office PowerPoint</Application>
  <PresentationFormat>全屏显示(4:3)</PresentationFormat>
  <Paragraphs>108</Paragraphs>
  <Slides>13</Slides>
  <Notes>12</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万里长城</vt:lpstr>
      <vt:lpstr>幻灯片 1</vt:lpstr>
      <vt:lpstr>NGN – Current Activities (1)</vt:lpstr>
      <vt:lpstr>NGN – Current Activities (2)</vt:lpstr>
      <vt:lpstr>NGN – Current Activities (3)</vt:lpstr>
      <vt:lpstr>Strategic Direction</vt:lpstr>
      <vt:lpstr>Challenges</vt:lpstr>
      <vt:lpstr>Next Steps/Actions</vt:lpstr>
      <vt:lpstr>Proposed Resolution</vt:lpstr>
      <vt:lpstr>Supplemental Slides</vt:lpstr>
      <vt:lpstr>ATIS NGN Activities</vt:lpstr>
      <vt:lpstr>ATIS NGN Activities</vt:lpstr>
      <vt:lpstr>ATIS NGN Activities</vt:lpstr>
      <vt:lpstr>ATIS NGN Activities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ZhaoSZ</dc:creator>
  <cp:lastModifiedBy>ZhaoSZ</cp:lastModifiedBy>
  <cp:revision>43</cp:revision>
  <cp:lastPrinted>1601-01-01T00:00:00Z</cp:lastPrinted>
  <dcterms:created xsi:type="dcterms:W3CDTF">2010-05-04T03:31:53Z</dcterms:created>
  <dcterms:modified xsi:type="dcterms:W3CDTF">2010-08-22T04:43:39Z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